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76" r:id="rId9"/>
    <p:sldId id="277" r:id="rId10"/>
    <p:sldId id="264" r:id="rId11"/>
    <p:sldId id="271" r:id="rId12"/>
    <p:sldId id="27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6E8A5-AAFF-4C3A-BF1E-995011A9B192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5C4C3-FECC-413A-9A04-BFFC2995B82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C4C3-FECC-413A-9A04-BFFC2995B82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B3DB-7CC9-4D34-9418-F1906A16589B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F7C-FC2D-4D4A-B16D-515C74667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B3DB-7CC9-4D34-9418-F1906A16589B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F7C-FC2D-4D4A-B16D-515C74667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B3DB-7CC9-4D34-9418-F1906A16589B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F7C-FC2D-4D4A-B16D-515C74667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B3DB-7CC9-4D34-9418-F1906A16589B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F7C-FC2D-4D4A-B16D-515C74667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B3DB-7CC9-4D34-9418-F1906A16589B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F7C-FC2D-4D4A-B16D-515C74667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B3DB-7CC9-4D34-9418-F1906A16589B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F7C-FC2D-4D4A-B16D-515C74667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B3DB-7CC9-4D34-9418-F1906A16589B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F7C-FC2D-4D4A-B16D-515C74667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B3DB-7CC9-4D34-9418-F1906A16589B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F7C-FC2D-4D4A-B16D-515C74667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B3DB-7CC9-4D34-9418-F1906A16589B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F7C-FC2D-4D4A-B16D-515C74667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B3DB-7CC9-4D34-9418-F1906A16589B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F7C-FC2D-4D4A-B16D-515C74667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B3DB-7CC9-4D34-9418-F1906A16589B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6F7C-FC2D-4D4A-B16D-515C74667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B3DB-7CC9-4D34-9418-F1906A16589B}" type="datetimeFigureOut">
              <a:rPr lang="it-IT" smtClean="0"/>
              <a:pPr/>
              <a:t>17/05/2012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B6F7C-FC2D-4D4A-B16D-515C74667FA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Utente\Desktop\tnm%20auronzo.wmv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20505" r="5998" b="25632"/>
          <a:stretch>
            <a:fillRect/>
          </a:stretch>
        </p:blipFill>
        <p:spPr bwMode="auto">
          <a:xfrm>
            <a:off x="0" y="0"/>
            <a:ext cx="914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-828600" y="1340768"/>
            <a:ext cx="8229600" cy="1143000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PRESENTANO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5219625" cy="170717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r="24947" b="17538"/>
          <a:stretch>
            <a:fillRect/>
          </a:stretch>
        </p:blipFill>
        <p:spPr bwMode="auto">
          <a:xfrm rot="10800000">
            <a:off x="6084168" y="980728"/>
            <a:ext cx="2664295" cy="416392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0505" r="5998" b="25632"/>
          <a:stretch>
            <a:fillRect/>
          </a:stretch>
        </p:blipFill>
        <p:spPr bwMode="auto">
          <a:xfrm>
            <a:off x="0" y="0"/>
            <a:ext cx="914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0" y="2276872"/>
            <a:ext cx="4040188" cy="3951288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vantaggi apportati dal nt non sono trascurabili</a:t>
            </a: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nt ha tenuto molto bene (tranne 2 casi ben giustificati)</a:t>
            </a: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tacnica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applicativa  stata giudicata ottima</a:t>
            </a:r>
          </a:p>
          <a:p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4"/>
          </p:nvPr>
        </p:nvSpPr>
        <p:spPr>
          <a:xfrm>
            <a:off x="5102225" y="2276872"/>
            <a:ext cx="4041775" cy="3951288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sappiamo se il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performante: non lo è in senso cronometrico , ma il comfort è stato giudicato molto buono</a:t>
            </a: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sono state riportate valutazioni negative circa gli infortuni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20505" r="5998" b="25632"/>
          <a:stretch>
            <a:fillRect/>
          </a:stretch>
        </p:blipFill>
        <p:spPr bwMode="auto">
          <a:xfrm>
            <a:off x="0" y="0"/>
            <a:ext cx="914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testimonianze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tnm auronzo.wmv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84168" y="3573016"/>
            <a:ext cx="2627784" cy="1970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" name="Segnaposto contenuto 12" descr="piccolo rifugi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>
          <a:xfrm>
            <a:off x="3203848" y="620688"/>
            <a:ext cx="4041775" cy="639762"/>
          </a:xfrm>
        </p:spPr>
        <p:txBody>
          <a:bodyPr>
            <a:noAutofit/>
          </a:bodyPr>
          <a:lstStyle/>
          <a:p>
            <a:r>
              <a:rPr lang="it-IT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GRAZIE!</a:t>
            </a:r>
            <a:endParaRPr lang="it-IT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505" r="5998" b="25632"/>
          <a:stretch>
            <a:fillRect/>
          </a:stretch>
        </p:blipFill>
        <p:spPr bwMode="auto">
          <a:xfrm>
            <a:off x="1971" y="0"/>
            <a:ext cx="914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0"/>
            <a:ext cx="5184576" cy="4896544"/>
          </a:xfrm>
        </p:spPr>
        <p:txBody>
          <a:bodyPr>
            <a:normAutofit fontScale="90000"/>
          </a:bodyPr>
          <a:lstStyle/>
          <a:p>
            <a:pPr algn="l"/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EFFETTI DEL NMT FUNZIONALE IN ATLETI NON PROFESSIONISTI IN UNA </a:t>
            </a:r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COMPETIZIONE INTERNAZIONALE </a:t>
            </a:r>
            <a:r>
              <a:rPr lang="it-IT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ULTRATRAIL</a:t>
            </a:r>
            <a:endParaRPr lang="it-IT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52120" y="0"/>
            <a:ext cx="3491880" cy="6453336"/>
          </a:xfrm>
        </p:spPr>
        <p:txBody>
          <a:bodyPr>
            <a:normAutofit/>
          </a:bodyPr>
          <a:lstStyle/>
          <a:p>
            <a:endParaRPr lang="it-I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it-I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Vendrame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Franziskus 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Chinesiologo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Posturologo</a:t>
            </a:r>
            <a:endParaRPr lang="it-IT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Carrai Elena  </a:t>
            </a:r>
            <a:r>
              <a:rPr lang="it-IT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Fisioterapista</a:t>
            </a:r>
          </a:p>
          <a:p>
            <a:pPr algn="r"/>
            <a:r>
              <a:rPr lang="it-IT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Canzian</a:t>
            </a:r>
            <a:r>
              <a:rPr lang="it-IT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Alberto </a:t>
            </a:r>
            <a:r>
              <a:rPr lang="it-IT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Chinesiologo</a:t>
            </a:r>
            <a:endParaRPr lang="it-IT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501317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Congresso NMT INSTITUTE </a:t>
            </a:r>
          </a:p>
          <a:p>
            <a:pPr algn="ctr"/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Milano, 8 giugno 2012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0505" r="5998" b="25632"/>
          <a:stretch>
            <a:fillRect/>
          </a:stretch>
        </p:blipFill>
        <p:spPr bwMode="auto">
          <a:xfrm>
            <a:off x="0" y="0"/>
            <a:ext cx="914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Cos’è l’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ultratrail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Trail</a:t>
            </a:r>
            <a:endParaRPr lang="it-IT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Corsa e cammino in ambiente prevalentemente naturale ( sentieri,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carrareccie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mulattiere,  in genere l’asfalto non è mai presente per più del 10% dell’intero percorso )</a:t>
            </a: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percorso prevede dislivelli di ascesa e discesa 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</a:t>
            </a:r>
            <a:endParaRPr lang="it-IT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km,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Skyrace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ecomaratone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trail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</a:t>
            </a:r>
            <a:endParaRPr lang="it-IT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ultratrail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prevede un minimo di 50km e 3000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dislivello +</a:t>
            </a:r>
          </a:p>
          <a:p>
            <a:r>
              <a:rPr lang="it-IT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Lavaredo ultra </a:t>
            </a:r>
            <a:r>
              <a:rPr lang="it-IT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trail</a:t>
            </a:r>
            <a:r>
              <a:rPr lang="it-IT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LUT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edizione 2011: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90km e 5300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d+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tempo limite 24 ore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0505" r="5998" b="25632"/>
          <a:stretch>
            <a:fillRect/>
          </a:stretch>
        </p:blipFill>
        <p:spPr bwMode="auto">
          <a:xfrm>
            <a:off x="0" y="0"/>
            <a:ext cx="914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è l’ultratrailer?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esiste il professionismo</a:t>
            </a:r>
            <a:endParaRPr lang="it-IT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L’atleta tipo proviene da due mondi: quello della corsa  e  quello del grande trekking</a:t>
            </a: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Soggetto non “giovane”</a:t>
            </a: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allena nel tempo libero </a:t>
            </a: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sottopone a carichi di allenamento importanti quasi sempre senza essere seguito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>
          <a:xfrm>
            <a:off x="4860032" y="1772816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altamente condizionate  ma anche fisicamente usurante</a:t>
            </a:r>
            <a:endParaRPr lang="it-IT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4"/>
          </p:nvPr>
        </p:nvSpPr>
        <p:spPr>
          <a:xfrm>
            <a:off x="5364088" y="2420888"/>
            <a:ext cx="4041775" cy="2841179"/>
          </a:xfrm>
        </p:spPr>
        <p:txBody>
          <a:bodyPr>
            <a:normAutofit lnSpcReduction="10000"/>
          </a:bodyPr>
          <a:lstStyle/>
          <a:p>
            <a:endParaRPr lang="it-IT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Grandi percentuali di infortuni (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Spiritotrail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n.6 2010,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Vendrame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F. )</a:t>
            </a: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Infortuni prevalentemente da sovraccarico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1" grpId="1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0505" r="5998" b="25632"/>
          <a:stretch>
            <a:fillRect/>
          </a:stretch>
        </p:blipFill>
        <p:spPr bwMode="auto">
          <a:xfrm>
            <a:off x="0" y="0"/>
            <a:ext cx="914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Ipotesi dello studio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Verificare…</a:t>
            </a:r>
            <a:endParaRPr lang="it-IT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effetti di tre applicazioni </a:t>
            </a: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Verificare la tenuta del nastro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>
          <a:xfrm>
            <a:off x="323528" y="4365104"/>
            <a:ext cx="4041775" cy="639762"/>
          </a:xfrm>
        </p:spPr>
        <p:txBody>
          <a:bodyPr/>
          <a:lstStyle/>
          <a:p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applicazioni</a:t>
            </a:r>
            <a:endParaRPr lang="it-IT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Segnaposto contenuto 12" descr="ginocchi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4041775" cy="301885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788023" y="1412776"/>
            <a:ext cx="4109516" cy="306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0505" r="5998" b="25632"/>
          <a:stretch>
            <a:fillRect/>
          </a:stretch>
        </p:blipFill>
        <p:spPr bwMode="auto">
          <a:xfrm>
            <a:off x="0" y="0"/>
            <a:ext cx="914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Reclutamento sul forum di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Spiritotrail</a:t>
            </a:r>
            <a:endParaRPr lang="it-IT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Applicazione da 3 a 1 ora prima della partenza</a:t>
            </a: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Somministrazione questionario</a:t>
            </a: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Elaborazione dati raccolti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4"/>
          </p:nvPr>
        </p:nvSpPr>
        <p:spPr>
          <a:xfrm>
            <a:off x="4645025" y="620688"/>
            <a:ext cx="4498975" cy="57214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1800" b="1" dirty="0" smtClean="0"/>
              <a:t>19 Atleti: a 15 sono state fatte </a:t>
            </a:r>
          </a:p>
          <a:p>
            <a:pPr>
              <a:spcBef>
                <a:spcPts val="0"/>
              </a:spcBef>
              <a:buNone/>
            </a:pPr>
            <a:r>
              <a:rPr lang="it-IT" sz="1800" b="1" dirty="0" smtClean="0"/>
              <a:t>	almeno 2 applicazioni, a 4 una sola applicazione  ( 3 Gin </a:t>
            </a:r>
            <a:r>
              <a:rPr lang="it-IT" sz="1800" b="1" dirty="0" err="1" smtClean="0"/>
              <a:t>dx</a:t>
            </a:r>
            <a:r>
              <a:rPr lang="it-IT" sz="1800" b="1" dirty="0" smtClean="0"/>
              <a:t> e 1 </a:t>
            </a:r>
            <a:r>
              <a:rPr lang="it-IT" sz="1800" b="1" dirty="0" err="1" smtClean="0"/>
              <a:t>lomb</a:t>
            </a:r>
            <a:r>
              <a:rPr lang="it-IT" sz="1800" b="1" dirty="0" smtClean="0"/>
              <a:t> )</a:t>
            </a:r>
          </a:p>
          <a:p>
            <a:r>
              <a:rPr lang="it-IT" sz="1800" b="1" dirty="0" smtClean="0"/>
              <a:t>3 Donne:  2 applicazioni lombari e 1 applicazione su entrambe le ginocchia </a:t>
            </a:r>
          </a:p>
          <a:p>
            <a:r>
              <a:rPr lang="it-IT" sz="1800" b="1" dirty="0" smtClean="0"/>
              <a:t>16 Uomini</a:t>
            </a:r>
          </a:p>
          <a:p>
            <a:r>
              <a:rPr lang="it-IT" sz="1800" b="1" dirty="0" smtClean="0"/>
              <a:t> applicazioni totali 42 ( 9 applicazioni su entrambe le ginocchia, in 17 soggetti è stato applicato il </a:t>
            </a:r>
            <a:r>
              <a:rPr lang="it-IT" sz="1800" b="1" dirty="0" err="1" smtClean="0"/>
              <a:t>tape</a:t>
            </a:r>
            <a:r>
              <a:rPr lang="it-IT" sz="1800" b="1" dirty="0" smtClean="0"/>
              <a:t> su almeno un ginocchio ) </a:t>
            </a:r>
          </a:p>
          <a:p>
            <a:r>
              <a:rPr lang="it-IT" sz="1800" b="1" dirty="0" smtClean="0"/>
              <a:t>gin </a:t>
            </a:r>
            <a:r>
              <a:rPr lang="it-IT" sz="1800" b="1" dirty="0" err="1" smtClean="0"/>
              <a:t>dx</a:t>
            </a:r>
            <a:r>
              <a:rPr lang="it-IT" sz="1800" b="1" dirty="0" smtClean="0"/>
              <a:t> 16</a:t>
            </a:r>
          </a:p>
          <a:p>
            <a:r>
              <a:rPr lang="it-IT" sz="1800" b="1" dirty="0" smtClean="0"/>
              <a:t>gin </a:t>
            </a:r>
            <a:r>
              <a:rPr lang="it-IT" sz="1800" b="1" dirty="0" err="1" smtClean="0"/>
              <a:t>sx</a:t>
            </a:r>
            <a:r>
              <a:rPr lang="it-IT" sz="1800" b="1" dirty="0" smtClean="0"/>
              <a:t>  9</a:t>
            </a:r>
          </a:p>
          <a:p>
            <a:r>
              <a:rPr lang="it-IT" sz="1800" b="1" dirty="0" err="1" smtClean="0"/>
              <a:t>cav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dx</a:t>
            </a:r>
            <a:r>
              <a:rPr lang="it-IT" sz="1800" b="1" dirty="0" smtClean="0"/>
              <a:t>  3 </a:t>
            </a:r>
          </a:p>
          <a:p>
            <a:r>
              <a:rPr lang="it-IT" sz="1800" b="1" dirty="0" err="1" smtClean="0"/>
              <a:t>cav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sx</a:t>
            </a:r>
            <a:r>
              <a:rPr lang="it-IT" sz="1800" b="1" dirty="0" smtClean="0"/>
              <a:t>  2</a:t>
            </a:r>
          </a:p>
          <a:p>
            <a:r>
              <a:rPr lang="it-IT" sz="1800" b="1" dirty="0" smtClean="0"/>
              <a:t>lombare 10</a:t>
            </a:r>
          </a:p>
          <a:p>
            <a:pPr>
              <a:buNone/>
            </a:pPr>
            <a:r>
              <a:rPr lang="it-IT" sz="1800" b="1" dirty="0" smtClean="0"/>
              <a:t>altre applicazioni  non in sperimentazione</a:t>
            </a:r>
          </a:p>
          <a:p>
            <a:r>
              <a:rPr lang="it-IT" sz="1800" b="1" dirty="0" err="1" smtClean="0"/>
              <a:t>tricipte</a:t>
            </a:r>
            <a:r>
              <a:rPr lang="it-IT" sz="1800" b="1" dirty="0" smtClean="0"/>
              <a:t> surale 1</a:t>
            </a:r>
          </a:p>
          <a:p>
            <a:r>
              <a:rPr lang="it-IT" sz="1800" b="1" dirty="0" smtClean="0"/>
              <a:t>cervicale 1</a:t>
            </a:r>
          </a:p>
          <a:p>
            <a:endParaRPr lang="it-IT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0505" r="5998" b="25632"/>
          <a:stretch>
            <a:fillRect/>
          </a:stretch>
        </p:blipFill>
        <p:spPr bwMode="auto">
          <a:xfrm>
            <a:off x="1971" y="0"/>
            <a:ext cx="914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Segnaposto contenuto 12"/>
          <p:cNvGraphicFramePr>
            <a:graphicFrameLocks noGrp="1"/>
          </p:cNvGraphicFramePr>
          <p:nvPr>
            <p:ph sz="half" idx="2"/>
          </p:nvPr>
        </p:nvGraphicFramePr>
        <p:xfrm>
          <a:off x="827584" y="1772816"/>
          <a:ext cx="2880319" cy="720080"/>
        </p:xfrm>
        <a:graphic>
          <a:graphicData uri="http://schemas.openxmlformats.org/drawingml/2006/table">
            <a:tbl>
              <a:tblPr/>
              <a:tblGrid>
                <a:gridCol w="894012"/>
                <a:gridCol w="993504"/>
                <a:gridCol w="992803"/>
              </a:tblGrid>
              <a:tr h="353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 sa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412776"/>
            <a:ext cx="5147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 Hai avuto dolori lombare durante la corsa?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5724128" y="2132856"/>
          <a:ext cx="2880319" cy="720081"/>
        </p:xfrm>
        <a:graphic>
          <a:graphicData uri="http://schemas.openxmlformats.org/drawingml/2006/table">
            <a:tbl>
              <a:tblPr/>
              <a:tblGrid>
                <a:gridCol w="894013"/>
                <a:gridCol w="993503"/>
                <a:gridCol w="992803"/>
              </a:tblGrid>
              <a:tr h="353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 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547798" y="1381998"/>
            <a:ext cx="3403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2-La stabilità del ginocchio è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migliorata durante la corsa?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539552" y="5229200"/>
          <a:ext cx="2754501" cy="736848"/>
        </p:xfrm>
        <a:graphic>
          <a:graphicData uri="http://schemas.openxmlformats.org/drawingml/2006/table">
            <a:tbl>
              <a:tblPr/>
              <a:tblGrid>
                <a:gridCol w="854961"/>
                <a:gridCol w="950105"/>
                <a:gridCol w="949435"/>
              </a:tblGrid>
              <a:tr h="368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 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93071" y="4509120"/>
            <a:ext cx="3416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 La stabilità della caviglia è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migliorata durante la corsa?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5940152" y="4941168"/>
          <a:ext cx="2610485" cy="987708"/>
        </p:xfrm>
        <a:graphic>
          <a:graphicData uri="http://schemas.openxmlformats.org/drawingml/2006/table">
            <a:tbl>
              <a:tblPr/>
              <a:tblGrid>
                <a:gridCol w="810260"/>
                <a:gridCol w="900430"/>
                <a:gridCol w="899795"/>
              </a:tblGrid>
              <a:tr h="4390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 più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 meno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 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29551" y="4149080"/>
            <a:ext cx="3300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4- La fatica durante la corsa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quest’anno e stata?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  <p:bldP spid="14339" grpId="0"/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0505" r="5998" b="25632"/>
          <a:stretch>
            <a:fillRect/>
          </a:stretch>
        </p:blipFill>
        <p:spPr bwMode="auto">
          <a:xfrm>
            <a:off x="1971" y="0"/>
            <a:ext cx="914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44624"/>
            <a:ext cx="5915000" cy="1143000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61316" y="2564904"/>
          <a:ext cx="2898516" cy="1097280"/>
        </p:xfrm>
        <a:graphic>
          <a:graphicData uri="http://schemas.openxmlformats.org/drawingml/2006/table">
            <a:tbl>
              <a:tblPr/>
              <a:tblGrid>
                <a:gridCol w="899661"/>
                <a:gridCol w="1116562"/>
                <a:gridCol w="882293"/>
              </a:tblGrid>
              <a:tr h="470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( 1 </a:t>
                      </a:r>
                      <a:r>
                        <a:rPr lang="it-IT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lomb</a:t>
                      </a: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1 gin 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 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16832"/>
            <a:ext cx="3493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it-I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Il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tape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sia rimasto aderente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durante la corsa?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4067946" y="1268760"/>
          <a:ext cx="5076054" cy="1152128"/>
        </p:xfrm>
        <a:graphic>
          <a:graphicData uri="http://schemas.openxmlformats.org/drawingml/2006/table">
            <a:tbl>
              <a:tblPr/>
              <a:tblGrid>
                <a:gridCol w="884349"/>
                <a:gridCol w="1131874"/>
                <a:gridCol w="818653"/>
                <a:gridCol w="837531"/>
                <a:gridCol w="1403647"/>
              </a:tblGrid>
              <a:tr h="551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Insufficiente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Sufficiente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Buono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Ottimo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Eccellente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436096" y="692696"/>
            <a:ext cx="29418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6- Come valuti la tecnica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Taping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NeuroMuscolare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5508104" y="4509120"/>
          <a:ext cx="3312368" cy="864096"/>
        </p:xfrm>
        <a:graphic>
          <a:graphicData uri="http://schemas.openxmlformats.org/drawingml/2006/table">
            <a:tbl>
              <a:tblPr/>
              <a:tblGrid>
                <a:gridCol w="1028116"/>
                <a:gridCol w="1142529"/>
                <a:gridCol w="1141723"/>
              </a:tblGrid>
              <a:tr h="424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 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43951" y="3645024"/>
            <a:ext cx="39805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7- L’applicazione della tecnica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 ha aiutato a migliorare la vostre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Proformance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durante la gara?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10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0505" r="5998" b="25632"/>
          <a:stretch>
            <a:fillRect/>
          </a:stretch>
        </p:blipFill>
        <p:spPr bwMode="auto">
          <a:xfrm>
            <a:off x="1971" y="0"/>
            <a:ext cx="914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611560" y="2420888"/>
          <a:ext cx="3024336" cy="648072"/>
        </p:xfrm>
        <a:graphic>
          <a:graphicData uri="http://schemas.openxmlformats.org/drawingml/2006/table">
            <a:tbl>
              <a:tblPr/>
              <a:tblGrid>
                <a:gridCol w="938714"/>
                <a:gridCol w="1043179"/>
                <a:gridCol w="1042443"/>
              </a:tblGrid>
              <a:tr h="3182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772816"/>
            <a:ext cx="50866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8- Il tuo tempo di gara quest’anno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è migliorato ( o rispetto al tempo previsto )?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5832648" y="4077072"/>
          <a:ext cx="3203848" cy="720080"/>
        </p:xfrm>
        <a:graphic>
          <a:graphicData uri="http://schemas.openxmlformats.org/drawingml/2006/table">
            <a:tbl>
              <a:tblPr/>
              <a:tblGrid>
                <a:gridCol w="994432"/>
                <a:gridCol w="1105098"/>
                <a:gridCol w="1104318"/>
              </a:tblGrid>
              <a:tr h="353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791800" y="3501008"/>
            <a:ext cx="335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9- Consiglieresti la tecnica 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 amico/a?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39552" y="5877272"/>
            <a:ext cx="2189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10- Altri commenti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/>
      <p:bldP spid="3584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463</Words>
  <Application>Microsoft Office PowerPoint</Application>
  <PresentationFormat>Presentazione su schermo (4:3)</PresentationFormat>
  <Paragraphs>135</Paragraphs>
  <Slides>12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PRESENTANO</vt:lpstr>
      <vt:lpstr>EFFETTI DEL NMT FUNZIONALE IN ATLETI NON PROFESSIONISTI IN UNA  COMPETIZIONE INTERNAZIONALE DI ULTRATRAIL</vt:lpstr>
      <vt:lpstr>Cos’è l’ultratrail?</vt:lpstr>
      <vt:lpstr>Chi è l’ultratrailer?</vt:lpstr>
      <vt:lpstr>Ipotesi dello studio</vt:lpstr>
      <vt:lpstr>metodi</vt:lpstr>
      <vt:lpstr>Risultati</vt:lpstr>
      <vt:lpstr>Risultati</vt:lpstr>
      <vt:lpstr>Risultati</vt:lpstr>
      <vt:lpstr>Conclusioni</vt:lpstr>
      <vt:lpstr>Video testimonianze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EFFETTI DEL NMT IN ATLETI NON PROFESSIONISTI IN UNA COMPETIZIONE INTERNAZIONALE DI ULTRATRAIL</dc:title>
  <dc:creator>Utente</dc:creator>
  <cp:lastModifiedBy>Utente</cp:lastModifiedBy>
  <cp:revision>36</cp:revision>
  <dcterms:created xsi:type="dcterms:W3CDTF">2012-05-16T09:59:00Z</dcterms:created>
  <dcterms:modified xsi:type="dcterms:W3CDTF">2012-05-17T11:12:44Z</dcterms:modified>
</cp:coreProperties>
</file>